
<file path=[Content_Types].xml><?xml version="1.0" encoding="utf-8"?>
<Types xmlns="http://schemas.openxmlformats.org/package/2006/content-types">
  <Default Extension="xml" ContentType="application/xml"/>
  <Default Extension="jpeg" ContentType="image/jpeg"/>
  <Default Extension="tiff" ContentType="image/tiff"/>
  <Default Extension="mp4" ContentType="video/mp4"/>
  <Default Extension="emf" ContentType="image/x-emf"/>
  <Default Extension="rels" ContentType="application/vnd.openxmlformats-package.relationships+xml"/>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7"/>
  </p:notesMasterIdLst>
  <p:sldIdLst>
    <p:sldId id="282" r:id="rId2"/>
    <p:sldId id="288" r:id="rId3"/>
    <p:sldId id="289" r:id="rId4"/>
    <p:sldId id="287" r:id="rId5"/>
    <p:sldId id="271" r:id="rId6"/>
    <p:sldId id="272" r:id="rId7"/>
    <p:sldId id="273" r:id="rId8"/>
    <p:sldId id="290" r:id="rId9"/>
    <p:sldId id="293" r:id="rId10"/>
    <p:sldId id="292" r:id="rId11"/>
    <p:sldId id="263" r:id="rId12"/>
    <p:sldId id="284" r:id="rId13"/>
    <p:sldId id="295" r:id="rId14"/>
    <p:sldId id="285" r:id="rId15"/>
    <p:sldId id="29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05"/>
  </p:normalViewPr>
  <p:slideViewPr>
    <p:cSldViewPr snapToGrid="0" snapToObjects="1">
      <p:cViewPr varScale="1">
        <p:scale>
          <a:sx n="107" d="100"/>
          <a:sy n="107" d="100"/>
        </p:scale>
        <p:origin x="7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2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jpeg>
</file>

<file path=ppt/media/image3.jpeg>
</file>

<file path=ppt/media/image4.jpeg>
</file>

<file path=ppt/media/image5.png>
</file>

<file path=ppt/media/image6.png>
</file>

<file path=ppt/media/image7.tiff>
</file>

<file path=ppt/media/image8.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875E73-D70A-D544-83D4-92AC8B2EC8D3}" type="datetimeFigureOut">
              <a:rPr lang="en-US" smtClean="0"/>
              <a:t>9/19/18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4FB03B-D1B0-5847-954F-DF431262BB67}" type="slidenum">
              <a:rPr lang="en-US" smtClean="0"/>
              <a:t>‹#›</a:t>
            </a:fld>
            <a:endParaRPr lang="en-US"/>
          </a:p>
        </p:txBody>
      </p:sp>
    </p:spTree>
    <p:extLst>
      <p:ext uri="{BB962C8B-B14F-4D97-AF65-F5344CB8AC3E}">
        <p14:creationId xmlns:p14="http://schemas.microsoft.com/office/powerpoint/2010/main" val="60829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D4FB03B-D1B0-5847-954F-DF431262BB67}" type="slidenum">
              <a:rPr lang="en-US" smtClean="0"/>
              <a:t>2</a:t>
            </a:fld>
            <a:endParaRPr lang="en-US"/>
          </a:p>
        </p:txBody>
      </p:sp>
    </p:spTree>
    <p:extLst>
      <p:ext uri="{BB962C8B-B14F-4D97-AF65-F5344CB8AC3E}">
        <p14:creationId xmlns:p14="http://schemas.microsoft.com/office/powerpoint/2010/main" val="1468184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D4FB03B-D1B0-5847-954F-DF431262BB67}" type="slidenum">
              <a:rPr lang="en-US" smtClean="0"/>
              <a:t>7</a:t>
            </a:fld>
            <a:endParaRPr lang="en-US"/>
          </a:p>
        </p:txBody>
      </p:sp>
    </p:spTree>
    <p:extLst>
      <p:ext uri="{BB962C8B-B14F-4D97-AF65-F5344CB8AC3E}">
        <p14:creationId xmlns:p14="http://schemas.microsoft.com/office/powerpoint/2010/main" val="1899651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D4FB03B-D1B0-5847-954F-DF431262BB67}" type="slidenum">
              <a:rPr lang="en-US" smtClean="0"/>
              <a:t>8</a:t>
            </a:fld>
            <a:endParaRPr lang="en-US"/>
          </a:p>
        </p:txBody>
      </p:sp>
    </p:spTree>
    <p:extLst>
      <p:ext uri="{BB962C8B-B14F-4D97-AF65-F5344CB8AC3E}">
        <p14:creationId xmlns:p14="http://schemas.microsoft.com/office/powerpoint/2010/main" val="3023454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58732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8323503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552692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2202203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1470480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002979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7588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44226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656878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9/19/18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41734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9/19/18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93704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9/19/18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30899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9/19/18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29930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9/19/18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1993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BBEA6-7C60-4B02-AE87-00D78D8422AF}" type="datetimeFigureOut">
              <a:rPr lang="en-US" smtClean="0"/>
              <a:t>9/19/18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5292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9/19/18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0160160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8624D31-43A5-475A-80CF-332C9F6DCF35}" type="datetimeFigureOut">
              <a:rPr lang="en-US" smtClean="0"/>
              <a:t>9/19/18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4792234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image" Target="../media/image9.em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0.png"/><Relationship Id="rId1" Type="http://schemas.microsoft.com/office/2007/relationships/media" Target="../media/media2.mov"/><Relationship Id="rId2" Type="http://schemas.openxmlformats.org/officeDocument/2006/relationships/video" Target="../media/media2.mo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12874" y="0"/>
            <a:ext cx="10340926" cy="7990449"/>
          </a:xfrm>
        </p:spPr>
        <p:txBody>
          <a:bodyPr>
            <a:normAutofit/>
          </a:bodyPr>
          <a:lstStyle/>
          <a:p>
            <a:pPr marL="0" indent="0" algn="ctr">
              <a:buNone/>
            </a:pPr>
            <a:r>
              <a:rPr lang="en-GB" sz="2000" b="1" dirty="0">
                <a:latin typeface="Times New Roman" panose="02020603050405020304" pitchFamily="18" charset="0"/>
                <a:cs typeface="Times New Roman" panose="02020603050405020304" pitchFamily="18" charset="0"/>
              </a:rPr>
              <a:t>I’M THE DOC</a:t>
            </a:r>
            <a:endParaRPr lang="en-IN" sz="2000" b="1" dirty="0">
              <a:latin typeface="Times New Roman" panose="02020603050405020304" pitchFamily="18" charset="0"/>
              <a:cs typeface="Times New Roman" panose="02020603050405020304" pitchFamily="18" charset="0"/>
            </a:endParaRPr>
          </a:p>
          <a:p>
            <a:pPr marL="0" indent="0" algn="ctr">
              <a:buNone/>
            </a:pPr>
            <a:r>
              <a:rPr lang="en-GB" sz="2000" b="1" dirty="0">
                <a:latin typeface="Times New Roman" panose="02020603050405020304" pitchFamily="18" charset="0"/>
                <a:cs typeface="Times New Roman" panose="02020603050405020304" pitchFamily="18" charset="0"/>
              </a:rPr>
              <a:t>  SELF DIAGNOSIS TOOLKIT</a:t>
            </a:r>
            <a:endParaRPr lang="en-GB" sz="1600" i="1" dirty="0"/>
          </a:p>
          <a:p>
            <a:pPr marL="0" indent="0" algn="ctr">
              <a:buNone/>
            </a:pPr>
            <a:r>
              <a:rPr lang="en-GB" sz="1500" i="1" dirty="0">
                <a:latin typeface="Times New Roman" panose="02020603050405020304" pitchFamily="18" charset="0"/>
                <a:cs typeface="Times New Roman" panose="02020603050405020304" pitchFamily="18" charset="0"/>
              </a:rPr>
              <a:t>Submitted in partial fulfilment of the</a:t>
            </a:r>
            <a:endParaRPr lang="en-IN" sz="1500" i="1" dirty="0">
              <a:latin typeface="Times New Roman" panose="02020603050405020304" pitchFamily="18" charset="0"/>
              <a:cs typeface="Times New Roman" panose="02020603050405020304" pitchFamily="18" charset="0"/>
            </a:endParaRPr>
          </a:p>
          <a:p>
            <a:pPr marL="0" indent="0" algn="ctr">
              <a:buNone/>
            </a:pPr>
            <a:r>
              <a:rPr lang="en-GB" sz="1500" i="1" dirty="0">
                <a:latin typeface="Times New Roman" panose="02020603050405020304" pitchFamily="18" charset="0"/>
                <a:cs typeface="Times New Roman" panose="02020603050405020304" pitchFamily="18" charset="0"/>
              </a:rPr>
              <a:t>requirement for the award of the degree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i="1" dirty="0">
                <a:latin typeface="Times New Roman" panose="02020603050405020304" pitchFamily="18" charset="0"/>
                <a:cs typeface="Times New Roman" panose="02020603050405020304" pitchFamily="18" charset="0"/>
              </a:rPr>
              <a:t>of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a:latin typeface="Times New Roman" panose="02020603050405020304" pitchFamily="18" charset="0"/>
                <a:cs typeface="Times New Roman" panose="02020603050405020304" pitchFamily="18" charset="0"/>
              </a:rPr>
              <a:t>Bachelor of Technology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dirty="0">
                <a:latin typeface="Times New Roman" panose="02020603050405020304" pitchFamily="18" charset="0"/>
                <a:cs typeface="Times New Roman" panose="02020603050405020304" pitchFamily="18" charset="0"/>
              </a:rPr>
              <a:t>in</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a:latin typeface="Times New Roman" panose="02020603050405020304" pitchFamily="18" charset="0"/>
                <a:cs typeface="Times New Roman" panose="02020603050405020304" pitchFamily="18" charset="0"/>
              </a:rPr>
              <a:t>Computer Science &amp; Engineering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dirty="0">
                <a:latin typeface="Times New Roman" panose="02020603050405020304" pitchFamily="18" charset="0"/>
                <a:cs typeface="Times New Roman" panose="02020603050405020304" pitchFamily="18" charset="0"/>
              </a:rPr>
              <a:t>By: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err="1">
                <a:latin typeface="Times New Roman" panose="02020603050405020304" pitchFamily="18" charset="0"/>
                <a:cs typeface="Times New Roman" panose="02020603050405020304" pitchFamily="18" charset="0"/>
              </a:rPr>
              <a:t>Shivam</a:t>
            </a:r>
            <a:r>
              <a:rPr lang="en-GB" sz="1500" b="1" dirty="0">
                <a:latin typeface="Times New Roman" panose="02020603050405020304" pitchFamily="18" charset="0"/>
                <a:cs typeface="Times New Roman" panose="02020603050405020304" pitchFamily="18" charset="0"/>
              </a:rPr>
              <a:t> Arora	(008/CSE 1/2014)</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err="1">
                <a:latin typeface="Times New Roman" panose="02020603050405020304" pitchFamily="18" charset="0"/>
                <a:cs typeface="Times New Roman" panose="02020603050405020304" pitchFamily="18" charset="0"/>
              </a:rPr>
              <a:t>Puneetjyot</a:t>
            </a:r>
            <a:r>
              <a:rPr lang="en-GB" sz="1500" b="1" dirty="0">
                <a:latin typeface="Times New Roman" panose="02020603050405020304" pitchFamily="18" charset="0"/>
                <a:cs typeface="Times New Roman" panose="02020603050405020304" pitchFamily="18" charset="0"/>
              </a:rPr>
              <a:t> </a:t>
            </a:r>
            <a:r>
              <a:rPr lang="en-GB" sz="1500" b="1" dirty="0" smtClean="0">
                <a:latin typeface="Times New Roman" panose="02020603050405020304" pitchFamily="18" charset="0"/>
                <a:cs typeface="Times New Roman" panose="02020603050405020304" pitchFamily="18" charset="0"/>
              </a:rPr>
              <a:t>Singh (007/CSE </a:t>
            </a:r>
            <a:r>
              <a:rPr lang="en-GB" sz="1500" b="1" dirty="0">
                <a:latin typeface="Times New Roman" panose="02020603050405020304" pitchFamily="18" charset="0"/>
                <a:cs typeface="Times New Roman" panose="02020603050405020304" pitchFamily="18" charset="0"/>
              </a:rPr>
              <a:t>1/2014)</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err="1">
                <a:latin typeface="Times New Roman" panose="02020603050405020304" pitchFamily="18" charset="0"/>
                <a:cs typeface="Times New Roman" panose="02020603050405020304" pitchFamily="18" charset="0"/>
              </a:rPr>
              <a:t>Sukhleen</a:t>
            </a:r>
            <a:r>
              <a:rPr lang="en-GB" sz="1500" b="1" dirty="0">
                <a:latin typeface="Times New Roman" panose="02020603050405020304" pitchFamily="18" charset="0"/>
                <a:cs typeface="Times New Roman" panose="02020603050405020304" pitchFamily="18" charset="0"/>
              </a:rPr>
              <a:t> Kaur 	(011/CSE 1/2014)</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a:latin typeface="Times New Roman" panose="02020603050405020304" pitchFamily="18" charset="0"/>
                <a:cs typeface="Times New Roman" panose="02020603050405020304" pitchFamily="18" charset="0"/>
              </a:rPr>
              <a:t>Bhumika Kaur 	(064/CSE 1/2014)</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dirty="0">
                <a:latin typeface="Times New Roman" panose="02020603050405020304" pitchFamily="18" charset="0"/>
                <a:cs typeface="Times New Roman" panose="02020603050405020304" pitchFamily="18" charset="0"/>
              </a:rPr>
              <a:t>      Under the guidance of: </a:t>
            </a:r>
            <a:endParaRPr lang="en-IN" sz="1500" dirty="0">
              <a:latin typeface="Times New Roman" panose="02020603050405020304" pitchFamily="18" charset="0"/>
              <a:cs typeface="Times New Roman" panose="02020603050405020304" pitchFamily="18" charset="0"/>
            </a:endParaRPr>
          </a:p>
          <a:p>
            <a:pPr marL="0" indent="0" algn="ctr">
              <a:buNone/>
            </a:pPr>
            <a:r>
              <a:rPr lang="en-GB" sz="1500" b="1" dirty="0">
                <a:latin typeface="Times New Roman" panose="02020603050405020304" pitchFamily="18" charset="0"/>
                <a:cs typeface="Times New Roman" panose="02020603050405020304" pitchFamily="18" charset="0"/>
              </a:rPr>
              <a:t>       Mr. </a:t>
            </a:r>
            <a:r>
              <a:rPr lang="en-GB" sz="1500" b="1" dirty="0" err="1">
                <a:latin typeface="Times New Roman" panose="02020603050405020304" pitchFamily="18" charset="0"/>
                <a:cs typeface="Times New Roman" panose="02020603050405020304" pitchFamily="18" charset="0"/>
              </a:rPr>
              <a:t>Aashish</a:t>
            </a:r>
            <a:r>
              <a:rPr lang="en-GB" sz="1500" b="1" dirty="0">
                <a:latin typeface="Times New Roman" panose="02020603050405020304" pitchFamily="18" charset="0"/>
                <a:cs typeface="Times New Roman" panose="02020603050405020304" pitchFamily="18" charset="0"/>
              </a:rPr>
              <a:t> Bhardwaj</a:t>
            </a:r>
            <a:endParaRPr lang="en-IN" sz="1500" dirty="0">
              <a:latin typeface="Times New Roman" panose="02020603050405020304" pitchFamily="18" charset="0"/>
              <a:cs typeface="Times New Roman" panose="02020603050405020304" pitchFamily="18" charset="0"/>
            </a:endParaRPr>
          </a:p>
          <a:p>
            <a:pPr marL="0" indent="0" algn="ctr">
              <a:buNone/>
            </a:pPr>
            <a:endParaRPr lang="en-IN" sz="1500" dirty="0">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descr="com.gtbit.androidtechies"/>
          <p:cNvPicPr/>
          <p:nvPr/>
        </p:nvPicPr>
        <p:blipFill>
          <a:blip r:embed="rId2" cstate="email">
            <a:extLst>
              <a:ext uri="{28A0092B-C50C-407E-A947-70E740481C1C}">
                <a14:useLocalDpi xmlns:a14="http://schemas.microsoft.com/office/drawing/2010/main"/>
              </a:ext>
            </a:extLst>
          </a:blip>
          <a:srcRect/>
          <a:stretch>
            <a:fillRect/>
          </a:stretch>
        </p:blipFill>
        <p:spPr bwMode="auto">
          <a:xfrm>
            <a:off x="5568974" y="5655945"/>
            <a:ext cx="1228725" cy="1202055"/>
          </a:xfrm>
          <a:prstGeom prst="rect">
            <a:avLst/>
          </a:prstGeom>
          <a:noFill/>
          <a:ln>
            <a:noFill/>
          </a:ln>
        </p:spPr>
      </p:pic>
    </p:spTree>
    <p:extLst>
      <p:ext uri="{BB962C8B-B14F-4D97-AF65-F5344CB8AC3E}">
        <p14:creationId xmlns:p14="http://schemas.microsoft.com/office/powerpoint/2010/main" val="802499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bc.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76894" y="736270"/>
            <a:ext cx="8645236" cy="5070764"/>
          </a:xfrm>
        </p:spPr>
      </p:pic>
    </p:spTree>
    <p:extLst>
      <p:ext uri="{BB962C8B-B14F-4D97-AF65-F5344CB8AC3E}">
        <p14:creationId xmlns:p14="http://schemas.microsoft.com/office/powerpoint/2010/main" val="2346676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4000" b="1" dirty="0">
                <a:solidFill>
                  <a:schemeClr val="tx1"/>
                </a:solidFill>
                <a:latin typeface="Times New Roman" charset="0"/>
                <a:ea typeface="Times New Roman" charset="0"/>
                <a:cs typeface="Times New Roman" charset="0"/>
              </a:rPr>
              <a:t>3.</a:t>
            </a:r>
            <a:r>
              <a:rPr lang="en-GB" sz="4000" dirty="0">
                <a:solidFill>
                  <a:schemeClr val="tx1"/>
                </a:solidFill>
                <a:latin typeface="Times New Roman" charset="0"/>
                <a:ea typeface="Times New Roman" charset="0"/>
                <a:cs typeface="Times New Roman" charset="0"/>
              </a:rPr>
              <a:t> </a:t>
            </a:r>
            <a:r>
              <a:rPr lang="en-GB" sz="4000" b="1" dirty="0">
                <a:solidFill>
                  <a:schemeClr val="tx1"/>
                </a:solidFill>
                <a:latin typeface="Times New Roman" charset="0"/>
                <a:ea typeface="Times New Roman" charset="0"/>
                <a:cs typeface="Times New Roman" charset="0"/>
              </a:rPr>
              <a:t>Detection of Jaundice</a:t>
            </a:r>
            <a:endParaRPr lang="en-US" sz="4000" b="1" dirty="0">
              <a:solidFill>
                <a:schemeClr val="tx1"/>
              </a:solidFill>
              <a:latin typeface="Times New Roman" charset="0"/>
              <a:ea typeface="Times New Roman" charset="0"/>
              <a:cs typeface="Times New Roman" charset="0"/>
            </a:endParaRPr>
          </a:p>
        </p:txBody>
      </p:sp>
      <p:sp>
        <p:nvSpPr>
          <p:cNvPr id="3" name="Content Placeholder 2"/>
          <p:cNvSpPr>
            <a:spLocks noGrp="1"/>
          </p:cNvSpPr>
          <p:nvPr>
            <p:ph sz="half" idx="1"/>
          </p:nvPr>
        </p:nvSpPr>
        <p:spPr>
          <a:xfrm>
            <a:off x="1132763" y="2183640"/>
            <a:ext cx="5868537" cy="3679423"/>
          </a:xfrm>
        </p:spPr>
        <p:txBody>
          <a:bodyPr>
            <a:noAutofit/>
          </a:bodyPr>
          <a:lstStyle/>
          <a:p>
            <a:pPr algn="just">
              <a:buFont typeface="Arial" charset="0"/>
              <a:buChar char="•"/>
            </a:pPr>
            <a:r>
              <a:rPr lang="en-GB" sz="2800" dirty="0">
                <a:solidFill>
                  <a:schemeClr val="tx1"/>
                </a:solidFill>
                <a:latin typeface="Times New Roman" charset="0"/>
                <a:ea typeface="Times New Roman" charset="0"/>
                <a:cs typeface="Times New Roman" charset="0"/>
              </a:rPr>
              <a:t>It extracts the different features of the face. The app would extract only the eyes and pass it to our model.</a:t>
            </a:r>
          </a:p>
          <a:p>
            <a:pPr algn="just">
              <a:buFont typeface="Arial" charset="0"/>
              <a:buChar char="•"/>
            </a:pPr>
            <a:r>
              <a:rPr lang="en-GB" sz="2800" dirty="0">
                <a:solidFill>
                  <a:schemeClr val="tx1"/>
                </a:solidFill>
                <a:latin typeface="Times New Roman" charset="0"/>
                <a:ea typeface="Times New Roman" charset="0"/>
                <a:cs typeface="Times New Roman" charset="0"/>
              </a:rPr>
              <a:t>Using Image Processing Libraries and Open CV, we </a:t>
            </a:r>
            <a:r>
              <a:rPr lang="en-GB" sz="2800" dirty="0" smtClean="0">
                <a:solidFill>
                  <a:schemeClr val="tx1"/>
                </a:solidFill>
                <a:latin typeface="Times New Roman" charset="0"/>
                <a:ea typeface="Times New Roman" charset="0"/>
                <a:cs typeface="Times New Roman" charset="0"/>
              </a:rPr>
              <a:t>created </a:t>
            </a:r>
            <a:r>
              <a:rPr lang="en-GB" sz="2800" dirty="0">
                <a:solidFill>
                  <a:schemeClr val="tx1"/>
                </a:solidFill>
                <a:latin typeface="Times New Roman" charset="0"/>
                <a:ea typeface="Times New Roman" charset="0"/>
                <a:cs typeface="Times New Roman" charset="0"/>
              </a:rPr>
              <a:t>a tool which can accurately predict if the person has Jaundice or not.</a:t>
            </a:r>
          </a:p>
        </p:txBody>
      </p:sp>
      <p:pic>
        <p:nvPicPr>
          <p:cNvPr id="5" name="Content Placeholder 4"/>
          <p:cNvPicPr>
            <a:picLocks noGrp="1" noChangeAspect="1"/>
          </p:cNvPicPr>
          <p:nvPr>
            <p:ph sz="half" idx="2"/>
          </p:nvPr>
        </p:nvPicPr>
        <p:blipFill>
          <a:blip r:embed="rId2"/>
          <a:stretch>
            <a:fillRect/>
          </a:stretch>
        </p:blipFill>
        <p:spPr>
          <a:xfrm>
            <a:off x="7525115" y="2183640"/>
            <a:ext cx="3979948" cy="3470115"/>
          </a:xfrm>
          <a:prstGeom prst="rect">
            <a:avLst/>
          </a:prstGeom>
          <a:ln>
            <a:noFill/>
          </a:ln>
          <a:effectLst>
            <a:softEdge rad="112500"/>
          </a:effectLst>
        </p:spPr>
      </p:pic>
    </p:spTree>
    <p:extLst>
      <p:ext uri="{BB962C8B-B14F-4D97-AF65-F5344CB8AC3E}">
        <p14:creationId xmlns:p14="http://schemas.microsoft.com/office/powerpoint/2010/main" val="3577324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0155"/>
            <a:ext cx="10515600" cy="1325563"/>
          </a:xfrm>
        </p:spPr>
        <p:txBody>
          <a:bodyPr>
            <a:normAutofit/>
          </a:bodyPr>
          <a:lstStyle/>
          <a:p>
            <a:pPr algn="ctr"/>
            <a:r>
              <a:rPr lang="en-IN" sz="4000" b="1" dirty="0" smtClean="0">
                <a:solidFill>
                  <a:schemeClr val="tx1"/>
                </a:solidFill>
                <a:latin typeface="Times New Roman" panose="02020603050405020304" pitchFamily="18" charset="0"/>
                <a:cs typeface="Times New Roman" panose="02020603050405020304" pitchFamily="18" charset="0"/>
              </a:rPr>
              <a:t>JAUNDICE DETECTION TECHNIQUE</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a:xfrm>
            <a:off x="472847" y="1257856"/>
            <a:ext cx="5181600" cy="5411054"/>
          </a:xfrm>
        </p:spPr>
        <p:txBody>
          <a:bodyPr>
            <a:normAutofit/>
          </a:bodyPr>
          <a:lstStyle/>
          <a:p>
            <a:pPr marL="0" indent="0" algn="just">
              <a:buNone/>
            </a:pPr>
            <a:r>
              <a:rPr lang="en-GB" sz="2800" dirty="0">
                <a:solidFill>
                  <a:schemeClr val="tx1"/>
                </a:solidFill>
                <a:latin typeface="Times New Roman" panose="02020603050405020304" pitchFamily="18" charset="0"/>
                <a:cs typeface="Times New Roman" panose="02020603050405020304" pitchFamily="18" charset="0"/>
              </a:rPr>
              <a:t>Using an already trained </a:t>
            </a:r>
            <a:r>
              <a:rPr lang="en-GB" sz="2800" dirty="0" smtClean="0">
                <a:solidFill>
                  <a:schemeClr val="tx1"/>
                </a:solidFill>
                <a:latin typeface="Times New Roman" panose="02020603050405020304" pitchFamily="18" charset="0"/>
                <a:cs typeface="Times New Roman" panose="02020603050405020304" pitchFamily="18" charset="0"/>
              </a:rPr>
              <a:t>regression model</a:t>
            </a:r>
            <a:r>
              <a:rPr lang="en-GB" sz="2800" dirty="0">
                <a:solidFill>
                  <a:schemeClr val="tx1"/>
                </a:solidFill>
                <a:latin typeface="Times New Roman" panose="02020603050405020304" pitchFamily="18" charset="0"/>
                <a:cs typeface="Times New Roman" panose="02020603050405020304" pitchFamily="18" charset="0"/>
              </a:rPr>
              <a:t>, it extracts the different features of the face. </a:t>
            </a:r>
          </a:p>
          <a:p>
            <a:pPr marL="0" indent="0" algn="just">
              <a:buNone/>
            </a:pPr>
            <a:r>
              <a:rPr lang="en-GB" sz="2800" dirty="0">
                <a:solidFill>
                  <a:schemeClr val="tx1"/>
                </a:solidFill>
                <a:latin typeface="Times New Roman" panose="02020603050405020304" pitchFamily="18" charset="0"/>
                <a:cs typeface="Times New Roman" panose="02020603050405020304" pitchFamily="18" charset="0"/>
              </a:rPr>
              <a:t>The app would extract only the eyes and pass it to our model.</a:t>
            </a:r>
          </a:p>
          <a:p>
            <a:pPr marL="0" indent="0" algn="just">
              <a:buNone/>
            </a:pPr>
            <a:endParaRPr lang="en-IN" dirty="0">
              <a:solidFill>
                <a:schemeClr val="tx1"/>
              </a:solidFill>
              <a:latin typeface="Times New Roman" panose="02020603050405020304" pitchFamily="18" charset="0"/>
              <a:cs typeface="Times New Roman" panose="02020603050405020304" pitchFamily="18" charset="0"/>
            </a:endParaRPr>
          </a:p>
          <a:p>
            <a:pPr algn="ctr"/>
            <a:endParaRPr lang="en-IN" dirty="0">
              <a:solidFill>
                <a:schemeClr val="tx1"/>
              </a:solidFill>
              <a:latin typeface="Times New Roman" panose="02020603050405020304" pitchFamily="18" charset="0"/>
              <a:cs typeface="Times New Roman" panose="02020603050405020304" pitchFamily="18" charset="0"/>
            </a:endParaRPr>
          </a:p>
        </p:txBody>
      </p:sp>
      <p:pic>
        <p:nvPicPr>
          <p:cNvPr id="5" name="Content Placeholder 4"/>
          <p:cNvPicPr>
            <a:picLocks noGrp="1"/>
          </p:cNvPicPr>
          <p:nvPr>
            <p:ph sz="half" idx="2"/>
          </p:nvPr>
        </p:nvPicPr>
        <p:blipFill rotWithShape="1">
          <a:blip r:embed="rId2" cstate="email">
            <a:extLst>
              <a:ext uri="{28A0092B-C50C-407E-A947-70E740481C1C}">
                <a14:useLocalDpi xmlns:a14="http://schemas.microsoft.com/office/drawing/2010/main"/>
              </a:ext>
            </a:extLst>
          </a:blip>
          <a:srcRect l="-331"/>
          <a:stretch/>
        </p:blipFill>
        <p:spPr>
          <a:xfrm>
            <a:off x="6285186" y="1471450"/>
            <a:ext cx="5623035" cy="4554406"/>
          </a:xfrm>
          <a:prstGeom prst="rect">
            <a:avLst/>
          </a:prstGeom>
        </p:spPr>
      </p:pic>
      <p:pic>
        <p:nvPicPr>
          <p:cNvPr id="4" name="Picture 3">
            <a:extLst>
              <a:ext uri="{FF2B5EF4-FFF2-40B4-BE49-F238E27FC236}">
                <a16:creationId xmlns:a16="http://schemas.microsoft.com/office/drawing/2014/main" xmlns="" id="{E733B34E-6ED3-41AE-9B43-68F5BB857F9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68821" y="3748653"/>
            <a:ext cx="3027758" cy="2990513"/>
          </a:xfrm>
          <a:prstGeom prst="rect">
            <a:avLst/>
          </a:prstGeom>
        </p:spPr>
      </p:pic>
    </p:spTree>
    <p:extLst>
      <p:ext uri="{BB962C8B-B14F-4D97-AF65-F5344CB8AC3E}">
        <p14:creationId xmlns:p14="http://schemas.microsoft.com/office/powerpoint/2010/main" val="40185922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77159" y="325821"/>
            <a:ext cx="9165020" cy="646331"/>
          </a:xfrm>
          <a:prstGeom prst="rect">
            <a:avLst/>
          </a:prstGeom>
          <a:noFill/>
        </p:spPr>
        <p:txBody>
          <a:bodyPr wrap="square" rtlCol="0">
            <a:spAutoFit/>
          </a:bodyPr>
          <a:lstStyle/>
          <a:p>
            <a:r>
              <a:rPr lang="en-US" sz="3600" b="1" dirty="0" smtClean="0">
                <a:latin typeface="Times New Roman" charset="0"/>
                <a:ea typeface="Times New Roman" charset="0"/>
                <a:cs typeface="Times New Roman" charset="0"/>
              </a:rPr>
              <a:t>DEMO OF JAUNDICE DETECTION</a:t>
            </a:r>
            <a:endParaRPr lang="en-US" sz="3600" b="1" dirty="0">
              <a:latin typeface="Times New Roman" charset="0"/>
              <a:ea typeface="Times New Roman" charset="0"/>
              <a:cs typeface="Times New Roman" charset="0"/>
            </a:endParaRPr>
          </a:p>
        </p:txBody>
      </p:sp>
      <p:pic>
        <p:nvPicPr>
          <p:cNvPr id="2" name="jaundice.mov">
            <a:hlinkClick r:id="" action="ppaction://media"/>
            <a:hlinkHover r:id="" action="ppaction://ole?verb=0"/>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1278" y="972152"/>
            <a:ext cx="8674616" cy="5702989"/>
          </a:xfrm>
          <a:prstGeom prst="rect">
            <a:avLst/>
          </a:prstGeom>
        </p:spPr>
      </p:pic>
    </p:spTree>
    <p:extLst>
      <p:ext uri="{BB962C8B-B14F-4D97-AF65-F5344CB8AC3E}">
        <p14:creationId xmlns:p14="http://schemas.microsoft.com/office/powerpoint/2010/main" val="1644036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2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6199" y="409433"/>
            <a:ext cx="8596668" cy="1320800"/>
          </a:xfrm>
        </p:spPr>
        <p:txBody>
          <a:bodyPr>
            <a:normAutofit/>
          </a:bodyPr>
          <a:lstStyle/>
          <a:p>
            <a:pPr algn="ctr"/>
            <a:r>
              <a:rPr lang="en-IN" sz="4000" b="1" dirty="0">
                <a:solidFill>
                  <a:schemeClr val="tx1"/>
                </a:solidFill>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472617" y="1501254"/>
            <a:ext cx="11046093" cy="5195201"/>
          </a:xfrm>
        </p:spPr>
        <p:txBody>
          <a:bodyPr>
            <a:normAutofit/>
          </a:bodyPr>
          <a:lstStyle/>
          <a:p>
            <a:pPr algn="just"/>
            <a:r>
              <a:rPr lang="en-IN" sz="2800" dirty="0">
                <a:solidFill>
                  <a:schemeClr val="tx1"/>
                </a:solidFill>
                <a:latin typeface="Times New Roman" panose="02020603050405020304" pitchFamily="18" charset="0"/>
                <a:cs typeface="Times New Roman" panose="02020603050405020304" pitchFamily="18" charset="0"/>
              </a:rPr>
              <a:t>In this project, we studied the different approaches used for mobile devices to extract heart rate measurements of individuals. The application that we selected used an approach of analysing human skin tone variations using the built-in camera of the phone.</a:t>
            </a:r>
          </a:p>
          <a:p>
            <a:pPr algn="just"/>
            <a:r>
              <a:rPr lang="en-GB" sz="2800" dirty="0">
                <a:solidFill>
                  <a:schemeClr val="tx1"/>
                </a:solidFill>
                <a:latin typeface="Times New Roman" charset="0"/>
                <a:ea typeface="Times New Roman" charset="0"/>
                <a:cs typeface="Times New Roman" charset="0"/>
              </a:rPr>
              <a:t> It extracts the different features of the face and pass it to the model. Using Image Processing Libraries and </a:t>
            </a:r>
            <a:r>
              <a:rPr lang="en-GB" sz="2800" dirty="0" err="1">
                <a:solidFill>
                  <a:schemeClr val="tx1"/>
                </a:solidFill>
                <a:latin typeface="Times New Roman" charset="0"/>
                <a:ea typeface="Times New Roman" charset="0"/>
                <a:cs typeface="Times New Roman" charset="0"/>
              </a:rPr>
              <a:t>OpenCV</a:t>
            </a:r>
            <a:r>
              <a:rPr lang="en-GB" sz="2800" dirty="0">
                <a:solidFill>
                  <a:schemeClr val="tx1"/>
                </a:solidFill>
                <a:latin typeface="Times New Roman" charset="0"/>
                <a:ea typeface="Times New Roman" charset="0"/>
                <a:cs typeface="Times New Roman" charset="0"/>
              </a:rPr>
              <a:t>, we created  a tool which can predict if the person has Jaundice or not.</a:t>
            </a:r>
          </a:p>
          <a:p>
            <a:pPr algn="just"/>
            <a:r>
              <a:rPr lang="en-GB" sz="2800" dirty="0">
                <a:solidFill>
                  <a:schemeClr val="tx1"/>
                </a:solidFill>
                <a:latin typeface="Times New Roman" charset="0"/>
                <a:ea typeface="Times New Roman" charset="0"/>
                <a:cs typeface="Times New Roman" charset="0"/>
              </a:rPr>
              <a:t>We devised an application to </a:t>
            </a:r>
            <a:r>
              <a:rPr lang="en-US" sz="2800" dirty="0" smtClean="0">
                <a:solidFill>
                  <a:schemeClr val="tx1"/>
                </a:solidFill>
                <a:latin typeface="Times New Roman" charset="0"/>
                <a:ea typeface="Times New Roman" charset="0"/>
                <a:cs typeface="Times New Roman" charset="0"/>
              </a:rPr>
              <a:t>test the hearing ability of children as well as adults with a very simple but informative test</a:t>
            </a:r>
            <a:r>
              <a:rPr lang="en-IN" sz="2800" dirty="0" smtClean="0">
                <a:solidFill>
                  <a:schemeClr val="tx1"/>
                </a:solidFill>
                <a:latin typeface="Times New Roman" panose="02020603050405020304" pitchFamily="18" charset="0"/>
                <a:cs typeface="Times New Roman" panose="02020603050405020304" pitchFamily="18" charset="0"/>
              </a:rPr>
              <a:t>.</a:t>
            </a:r>
            <a:endParaRPr lang="en-GB" sz="2800" dirty="0">
              <a:solidFill>
                <a:schemeClr val="tx1"/>
              </a:solidFill>
              <a:latin typeface="Times New Roman" panose="02020603050405020304" pitchFamily="18" charset="0"/>
              <a:ea typeface="Times New Roman" charset="0"/>
              <a:cs typeface="Times New Roman" panose="02020603050405020304" pitchFamily="18" charset="0"/>
            </a:endParaRPr>
          </a:p>
          <a:p>
            <a:pPr algn="just"/>
            <a:endParaRPr lang="en-IN" sz="2800" dirty="0">
              <a:solidFill>
                <a:schemeClr val="tx1"/>
              </a:solidFill>
              <a:latin typeface="Times New Roman" panose="02020603050405020304" pitchFamily="18" charset="0"/>
              <a:cs typeface="Times New Roman" panose="02020603050405020304" pitchFamily="18" charset="0"/>
            </a:endParaRPr>
          </a:p>
          <a:p>
            <a:pPr algn="just"/>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69080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1217179"/>
            <a:ext cx="7766936" cy="1646302"/>
          </a:xfrm>
        </p:spPr>
        <p:txBody>
          <a:bodyPr/>
          <a:lstStyle/>
          <a:p>
            <a:pPr algn="ctr"/>
            <a:r>
              <a:rPr lang="en-IN" sz="7200" b="1" dirty="0">
                <a:latin typeface="Times New Roman" panose="02020603050405020304" pitchFamily="18" charset="0"/>
                <a:cs typeface="Times New Roman" panose="02020603050405020304" pitchFamily="18" charset="0"/>
              </a:rPr>
              <a:t>THANKYOU!!!!!!</a:t>
            </a:r>
          </a:p>
        </p:txBody>
      </p:sp>
      <p:sp>
        <p:nvSpPr>
          <p:cNvPr id="3" name="Subtitle 2"/>
          <p:cNvSpPr>
            <a:spLocks noGrp="1"/>
          </p:cNvSpPr>
          <p:nvPr>
            <p:ph type="subTitle" idx="1"/>
          </p:nvPr>
        </p:nvSpPr>
        <p:spPr>
          <a:xfrm>
            <a:off x="1507067" y="3641400"/>
            <a:ext cx="7766936" cy="1096899"/>
          </a:xfrm>
        </p:spPr>
        <p:txBody>
          <a:bodyPr>
            <a:normAutofit/>
          </a:bodyPr>
          <a:lstStyle/>
          <a:p>
            <a:r>
              <a:rPr lang="en-IN" sz="4400" dirty="0">
                <a:solidFill>
                  <a:schemeClr val="tx1"/>
                </a:solidFill>
                <a:latin typeface="Times New Roman" panose="02020603050405020304" pitchFamily="18" charset="0"/>
                <a:cs typeface="Times New Roman" panose="02020603050405020304" pitchFamily="18" charset="0"/>
              </a:rPr>
              <a:t>Any Questions?</a:t>
            </a:r>
          </a:p>
        </p:txBody>
      </p:sp>
    </p:spTree>
    <p:extLst>
      <p:ext uri="{BB962C8B-B14F-4D97-AF65-F5344CB8AC3E}">
        <p14:creationId xmlns:p14="http://schemas.microsoft.com/office/powerpoint/2010/main" val="18660492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2101" y="566382"/>
            <a:ext cx="5588006" cy="852985"/>
          </a:xfrm>
        </p:spPr>
        <p:txBody>
          <a:bodyPr>
            <a:normAutofit/>
          </a:bodyPr>
          <a:lstStyle/>
          <a:p>
            <a:pPr algn="ctr"/>
            <a:r>
              <a:rPr lang="en-IN" sz="4000" b="1" dirty="0">
                <a:solidFill>
                  <a:schemeClr val="tx1"/>
                </a:solidFill>
                <a:latin typeface="Times New Roman" panose="02020603050405020304" pitchFamily="18" charset="0"/>
                <a:cs typeface="Times New Roman" panose="02020603050405020304" pitchFamily="18" charset="0"/>
              </a:rPr>
              <a:t>PROBLEM</a:t>
            </a:r>
            <a:endParaRPr lang="en-IN" sz="4000" dirty="0">
              <a:solidFill>
                <a:schemeClr val="tx1"/>
              </a:solidFill>
            </a:endParaRPr>
          </a:p>
        </p:txBody>
      </p:sp>
      <p:pic>
        <p:nvPicPr>
          <p:cNvPr id="1026" name="Picture 2" descr="Image result for medical diagnosis"/>
          <p:cNvPicPr>
            <a:picLocks noGrp="1" noChangeAspect="1" noChangeArrowheads="1"/>
          </p:cNvPicPr>
          <p:nvPr>
            <p:ph idx="1"/>
          </p:nvPr>
        </p:nvPicPr>
        <p:blipFill>
          <a:blip r:embed="rId3">
            <a:extLst>
              <a:ext uri="{28A0092B-C50C-407E-A947-70E740481C1C}">
                <a14:useLocalDpi xmlns:a14="http://schemas.microsoft.com/office/drawing/2010/main"/>
              </a:ext>
            </a:extLst>
          </a:blip>
          <a:stretch>
            <a:fillRect/>
          </a:stretch>
        </p:blipFill>
        <p:spPr bwMode="auto">
          <a:xfrm>
            <a:off x="7435874" y="2237150"/>
            <a:ext cx="4513262" cy="3344784"/>
          </a:xfrm>
          <a:prstGeom prst="rect">
            <a:avLst/>
          </a:prstGeom>
          <a:ln>
            <a:noFill/>
          </a:ln>
          <a:effectLst>
            <a:softEdge rad="112500"/>
          </a:effectLst>
          <a:extLst/>
        </p:spPr>
      </p:pic>
      <p:sp>
        <p:nvSpPr>
          <p:cNvPr id="4" name="Text Placeholder 3"/>
          <p:cNvSpPr>
            <a:spLocks noGrp="1"/>
          </p:cNvSpPr>
          <p:nvPr>
            <p:ph type="body" sz="half" idx="2"/>
          </p:nvPr>
        </p:nvSpPr>
        <p:spPr>
          <a:xfrm>
            <a:off x="638257" y="2030105"/>
            <a:ext cx="6253862" cy="4411637"/>
          </a:xfrm>
        </p:spPr>
        <p:txBody>
          <a:bodyPr>
            <a:noAutofit/>
          </a:bodyPr>
          <a:lstStyle/>
          <a:p>
            <a:pPr marL="457200" indent="-457200" algn="just">
              <a:buFont typeface="Arial" charset="0"/>
              <a:buChar char="•"/>
            </a:pPr>
            <a:r>
              <a:rPr lang="en-US" sz="2800" dirty="0">
                <a:solidFill>
                  <a:schemeClr val="tx1"/>
                </a:solidFill>
                <a:latin typeface="Times New Roman" charset="0"/>
                <a:ea typeface="Times New Roman" charset="0"/>
                <a:cs typeface="Times New Roman" charset="0"/>
              </a:rPr>
              <a:t>When you're feeling under the weather do you rush to the hospital? Google </a:t>
            </a:r>
            <a:r>
              <a:rPr lang="en-US" sz="2800" dirty="0" smtClean="0">
                <a:solidFill>
                  <a:schemeClr val="tx1"/>
                </a:solidFill>
                <a:latin typeface="Times New Roman" charset="0"/>
                <a:ea typeface="Times New Roman" charset="0"/>
                <a:cs typeface="Times New Roman" charset="0"/>
              </a:rPr>
              <a:t>frantically?</a:t>
            </a:r>
          </a:p>
          <a:p>
            <a:pPr marL="457200" indent="-457200" algn="just">
              <a:buFont typeface="Arial" charset="0"/>
              <a:buChar char="•"/>
            </a:pPr>
            <a:r>
              <a:rPr lang="en-US" sz="2800" dirty="0">
                <a:solidFill>
                  <a:schemeClr val="tx1"/>
                </a:solidFill>
                <a:latin typeface="Times New Roman" charset="0"/>
                <a:ea typeface="Times New Roman" charset="0"/>
                <a:cs typeface="Times New Roman" charset="0"/>
              </a:rPr>
              <a:t>T</a:t>
            </a:r>
            <a:r>
              <a:rPr lang="en-US" sz="2800" dirty="0" smtClean="0">
                <a:solidFill>
                  <a:schemeClr val="tx1"/>
                </a:solidFill>
                <a:latin typeface="Times New Roman" charset="0"/>
                <a:ea typeface="Times New Roman" charset="0"/>
                <a:cs typeface="Times New Roman" charset="0"/>
              </a:rPr>
              <a:t>he </a:t>
            </a:r>
            <a:r>
              <a:rPr lang="en-US" sz="2800" dirty="0">
                <a:solidFill>
                  <a:schemeClr val="tx1"/>
                </a:solidFill>
                <a:latin typeface="Times New Roman" charset="0"/>
                <a:ea typeface="Times New Roman" charset="0"/>
                <a:cs typeface="Times New Roman" charset="0"/>
              </a:rPr>
              <a:t>results that come are </a:t>
            </a:r>
            <a:r>
              <a:rPr lang="en-US" sz="2800" dirty="0" smtClean="0">
                <a:solidFill>
                  <a:schemeClr val="tx1"/>
                </a:solidFill>
                <a:latin typeface="Times New Roman" charset="0"/>
                <a:ea typeface="Times New Roman" charset="0"/>
                <a:cs typeface="Times New Roman" charset="0"/>
              </a:rPr>
              <a:t>very likely </a:t>
            </a:r>
            <a:r>
              <a:rPr lang="en-US" sz="2800" dirty="0">
                <a:solidFill>
                  <a:schemeClr val="tx1"/>
                </a:solidFill>
                <a:latin typeface="Times New Roman" charset="0"/>
                <a:ea typeface="Times New Roman" charset="0"/>
                <a:cs typeface="Times New Roman" charset="0"/>
              </a:rPr>
              <a:t>to be misleading, giving you a feeling that you have a deadly disease which </a:t>
            </a:r>
            <a:r>
              <a:rPr lang="en-US" sz="2800" dirty="0" smtClean="0">
                <a:solidFill>
                  <a:schemeClr val="tx1"/>
                </a:solidFill>
                <a:latin typeface="Times New Roman" charset="0"/>
                <a:ea typeface="Times New Roman" charset="0"/>
                <a:cs typeface="Times New Roman" charset="0"/>
              </a:rPr>
              <a:t>you may </a:t>
            </a:r>
            <a:r>
              <a:rPr lang="en-US" sz="2800" dirty="0">
                <a:solidFill>
                  <a:schemeClr val="tx1"/>
                </a:solidFill>
                <a:latin typeface="Times New Roman" charset="0"/>
                <a:ea typeface="Times New Roman" charset="0"/>
                <a:cs typeface="Times New Roman" charset="0"/>
              </a:rPr>
              <a:t>even not have </a:t>
            </a:r>
            <a:r>
              <a:rPr lang="en-US" sz="2800" dirty="0" smtClean="0">
                <a:solidFill>
                  <a:schemeClr val="tx1"/>
                </a:solidFill>
                <a:latin typeface="Times New Roman" charset="0"/>
                <a:ea typeface="Times New Roman" charset="0"/>
                <a:cs typeface="Times New Roman" charset="0"/>
              </a:rPr>
              <a:t>it.</a:t>
            </a:r>
          </a:p>
          <a:p>
            <a:pPr marL="457200" indent="-457200" algn="just">
              <a:buFont typeface="Arial" charset="0"/>
              <a:buChar char="•"/>
            </a:pPr>
            <a:r>
              <a:rPr lang="en-US" sz="2800" dirty="0" smtClean="0">
                <a:solidFill>
                  <a:schemeClr val="tx1"/>
                </a:solidFill>
                <a:latin typeface="Times New Roman" charset="0"/>
                <a:ea typeface="Times New Roman" charset="0"/>
                <a:cs typeface="Times New Roman" charset="0"/>
              </a:rPr>
              <a:t>So</a:t>
            </a:r>
            <a:r>
              <a:rPr lang="en-US" sz="2800" dirty="0">
                <a:solidFill>
                  <a:schemeClr val="tx1"/>
                </a:solidFill>
                <a:latin typeface="Times New Roman" charset="0"/>
                <a:ea typeface="Times New Roman" charset="0"/>
                <a:cs typeface="Times New Roman" charset="0"/>
              </a:rPr>
              <a:t>, it is very likely that you don’t get an accurate diagnosis.</a:t>
            </a:r>
          </a:p>
          <a:p>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35125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1696" y="457200"/>
            <a:ext cx="6250674" cy="989463"/>
          </a:xfrm>
        </p:spPr>
        <p:txBody>
          <a:bodyPr>
            <a:normAutofit/>
          </a:bodyPr>
          <a:lstStyle/>
          <a:p>
            <a:pPr algn="ctr"/>
            <a:r>
              <a:rPr lang="en-IN" sz="4000" b="1" dirty="0">
                <a:solidFill>
                  <a:schemeClr val="tx1"/>
                </a:solidFill>
                <a:latin typeface="Times New Roman" panose="02020603050405020304" pitchFamily="18" charset="0"/>
                <a:cs typeface="Times New Roman" panose="02020603050405020304" pitchFamily="18" charset="0"/>
              </a:rPr>
              <a:t>THE IDEA!!!</a:t>
            </a:r>
          </a:p>
        </p:txBody>
      </p:sp>
      <p:pic>
        <p:nvPicPr>
          <p:cNvPr id="1026" name="Picture 2" descr="Related image"/>
          <p:cNvPicPr>
            <a:picLocks noGrp="1" noChangeAspect="1" noChangeArrowheads="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7847462" y="1320420"/>
            <a:ext cx="4264262" cy="426426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half" idx="2"/>
          </p:nvPr>
        </p:nvSpPr>
        <p:spPr>
          <a:xfrm>
            <a:off x="839787" y="2057400"/>
            <a:ext cx="7007675" cy="3811588"/>
          </a:xfrm>
        </p:spPr>
        <p:txBody>
          <a:bodyPr>
            <a:normAutofit/>
          </a:bodyPr>
          <a:lstStyle/>
          <a:p>
            <a:pPr marL="457200" indent="-457200" algn="just">
              <a:buFont typeface="Arial" panose="020B0604020202020204" pitchFamily="34" charset="0"/>
              <a:buChar char="•"/>
            </a:pPr>
            <a:r>
              <a:rPr lang="en-IN" sz="2800" dirty="0">
                <a:solidFill>
                  <a:schemeClr val="tx1"/>
                </a:solidFill>
                <a:latin typeface="Times New Roman" charset="0"/>
                <a:ea typeface="Times New Roman" charset="0"/>
                <a:cs typeface="Times New Roman" charset="0"/>
              </a:rPr>
              <a:t>To avoid such scenarios, we got the idea to provide </a:t>
            </a:r>
            <a:r>
              <a:rPr lang="en-IN" sz="2800" dirty="0" smtClean="0">
                <a:solidFill>
                  <a:schemeClr val="tx1"/>
                </a:solidFill>
                <a:latin typeface="Times New Roman" charset="0"/>
                <a:ea typeface="Times New Roman" charset="0"/>
                <a:cs typeface="Times New Roman" charset="0"/>
              </a:rPr>
              <a:t>a middle ground solution </a:t>
            </a:r>
            <a:r>
              <a:rPr lang="en-IN" sz="2800" dirty="0">
                <a:solidFill>
                  <a:schemeClr val="tx1"/>
                </a:solidFill>
                <a:latin typeface="Times New Roman" charset="0"/>
                <a:ea typeface="Times New Roman" charset="0"/>
                <a:cs typeface="Times New Roman" charset="0"/>
              </a:rPr>
              <a:t>which helps you understand your </a:t>
            </a:r>
            <a:r>
              <a:rPr lang="en-IN" sz="2800" dirty="0" smtClean="0">
                <a:solidFill>
                  <a:schemeClr val="tx1"/>
                </a:solidFill>
                <a:latin typeface="Times New Roman" charset="0"/>
                <a:ea typeface="Times New Roman" charset="0"/>
                <a:cs typeface="Times New Roman" charset="0"/>
              </a:rPr>
              <a:t>symptoms with </a:t>
            </a:r>
            <a:r>
              <a:rPr lang="en-IN" sz="2800" dirty="0">
                <a:solidFill>
                  <a:schemeClr val="tx1"/>
                </a:solidFill>
                <a:latin typeface="Times New Roman" charset="0"/>
                <a:ea typeface="Times New Roman" charset="0"/>
                <a:cs typeface="Times New Roman" charset="0"/>
              </a:rPr>
              <a:t>the ease of a web-app.</a:t>
            </a:r>
          </a:p>
          <a:p>
            <a:pPr marL="457200" indent="-457200" algn="just">
              <a:buFont typeface="Arial" panose="020B0604020202020204" pitchFamily="34" charset="0"/>
              <a:buChar char="•"/>
            </a:pPr>
            <a:r>
              <a:rPr lang="en-IN" sz="2800" dirty="0">
                <a:solidFill>
                  <a:schemeClr val="tx1"/>
                </a:solidFill>
                <a:latin typeface="Times New Roman" panose="02020603050405020304" pitchFamily="18" charset="0"/>
                <a:cs typeface="Times New Roman" panose="02020603050405020304" pitchFamily="18" charset="0"/>
              </a:rPr>
              <a:t>The application doesn't intend to replace a doctor but rather to inform the patients and make them more aware</a:t>
            </a:r>
            <a:r>
              <a:rPr lang="en-IN" sz="2800" dirty="0">
                <a:solidFill>
                  <a:schemeClr val="tx1"/>
                </a:solidFill>
              </a:rPr>
              <a:t>.</a:t>
            </a:r>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37212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51728"/>
            <a:ext cx="10515600" cy="1325563"/>
          </a:xfrm>
        </p:spPr>
        <p:txBody>
          <a:bodyPr>
            <a:normAutofit/>
          </a:bodyPr>
          <a:lstStyle/>
          <a:p>
            <a:pPr algn="ctr"/>
            <a:r>
              <a:rPr lang="en-IN" sz="4000" b="1" dirty="0">
                <a:solidFill>
                  <a:schemeClr val="tx1"/>
                </a:solidFill>
                <a:latin typeface="Times New Roman" panose="02020603050405020304" pitchFamily="18" charset="0"/>
                <a:cs typeface="Times New Roman" panose="02020603050405020304" pitchFamily="18" charset="0"/>
              </a:rPr>
              <a:t>OBJECTIVE</a:t>
            </a:r>
          </a:p>
        </p:txBody>
      </p:sp>
      <p:sp>
        <p:nvSpPr>
          <p:cNvPr id="3" name="Content Placeholder 2"/>
          <p:cNvSpPr>
            <a:spLocks noGrp="1"/>
          </p:cNvSpPr>
          <p:nvPr>
            <p:ph idx="1"/>
          </p:nvPr>
        </p:nvSpPr>
        <p:spPr>
          <a:xfrm>
            <a:off x="1228299" y="1813518"/>
            <a:ext cx="10125501" cy="4088856"/>
          </a:xfrm>
        </p:spPr>
        <p:txBody>
          <a:bodyPr>
            <a:normAutofit fontScale="92500"/>
          </a:bodyPr>
          <a:lstStyle/>
          <a:p>
            <a:pPr marL="0" indent="0" algn="just">
              <a:buNone/>
            </a:pPr>
            <a:r>
              <a:rPr lang="en-GB" sz="2800" dirty="0">
                <a:solidFill>
                  <a:schemeClr val="tx1"/>
                </a:solidFill>
                <a:latin typeface="Times New Roman" panose="02020603050405020304" pitchFamily="18" charset="0"/>
                <a:cs typeface="Times New Roman" panose="02020603050405020304" pitchFamily="18" charset="0"/>
              </a:rPr>
              <a:t>To develop a web-app to aid self-diagnosis for individuals worried that something might be amiss.</a:t>
            </a:r>
          </a:p>
          <a:p>
            <a:pPr marL="0" indent="0" algn="just">
              <a:buNone/>
            </a:pPr>
            <a:r>
              <a:rPr lang="en-GB" sz="2800" dirty="0">
                <a:solidFill>
                  <a:schemeClr val="tx1"/>
                </a:solidFill>
                <a:latin typeface="Times New Roman" panose="02020603050405020304" pitchFamily="18" charset="0"/>
                <a:cs typeface="Times New Roman" panose="02020603050405020304" pitchFamily="18" charset="0"/>
              </a:rPr>
              <a:t> Our main focus is on the following features:</a:t>
            </a:r>
            <a:endParaRPr lang="en-IN" sz="2800" dirty="0">
              <a:solidFill>
                <a:schemeClr val="tx1"/>
              </a:solidFill>
              <a:latin typeface="Times New Roman" panose="02020603050405020304" pitchFamily="18" charset="0"/>
              <a:cs typeface="Times New Roman" panose="02020603050405020304" pitchFamily="18" charset="0"/>
            </a:endParaRPr>
          </a:p>
          <a:p>
            <a:pPr algn="just"/>
            <a:r>
              <a:rPr lang="en-GB" sz="2800" dirty="0">
                <a:solidFill>
                  <a:schemeClr val="tx1"/>
                </a:solidFill>
                <a:latin typeface="Times New Roman" panose="02020603050405020304" pitchFamily="18" charset="0"/>
                <a:cs typeface="Times New Roman" panose="02020603050405020304" pitchFamily="18" charset="0"/>
              </a:rPr>
              <a:t> it's simple to use</a:t>
            </a:r>
            <a:endParaRPr lang="en-IN" sz="2800" dirty="0">
              <a:solidFill>
                <a:schemeClr val="tx1"/>
              </a:solidFill>
              <a:latin typeface="Times New Roman" panose="02020603050405020304" pitchFamily="18" charset="0"/>
              <a:cs typeface="Times New Roman" panose="02020603050405020304" pitchFamily="18" charset="0"/>
            </a:endParaRPr>
          </a:p>
          <a:p>
            <a:pPr algn="just"/>
            <a:r>
              <a:rPr lang="en-GB" sz="2800" dirty="0">
                <a:solidFill>
                  <a:schemeClr val="tx1"/>
                </a:solidFill>
                <a:latin typeface="Times New Roman" panose="02020603050405020304" pitchFamily="18" charset="0"/>
                <a:cs typeface="Times New Roman" panose="02020603050405020304" pitchFamily="18" charset="0"/>
              </a:rPr>
              <a:t> provides accurate results without the use of any extra devices or sensors</a:t>
            </a:r>
            <a:endParaRPr lang="en-IN" sz="2800" dirty="0">
              <a:solidFill>
                <a:schemeClr val="tx1"/>
              </a:solidFill>
              <a:latin typeface="Times New Roman" panose="02020603050405020304" pitchFamily="18" charset="0"/>
              <a:cs typeface="Times New Roman" panose="02020603050405020304" pitchFamily="18" charset="0"/>
            </a:endParaRPr>
          </a:p>
          <a:p>
            <a:pPr algn="just"/>
            <a:r>
              <a:rPr lang="en-GB" sz="2800" dirty="0">
                <a:solidFill>
                  <a:schemeClr val="tx1"/>
                </a:solidFill>
                <a:latin typeface="Times New Roman" panose="02020603050405020304" pitchFamily="18" charset="0"/>
                <a:cs typeface="Times New Roman" panose="02020603050405020304" pitchFamily="18" charset="0"/>
              </a:rPr>
              <a:t> informative on different medical conditions</a:t>
            </a:r>
            <a:endParaRPr lang="en-IN" sz="2800" dirty="0">
              <a:solidFill>
                <a:schemeClr val="tx1"/>
              </a:solidFill>
              <a:latin typeface="Times New Roman" panose="02020603050405020304" pitchFamily="18" charset="0"/>
              <a:cs typeface="Times New Roman" panose="02020603050405020304" pitchFamily="18" charset="0"/>
            </a:endParaRPr>
          </a:p>
          <a:p>
            <a:pPr algn="just"/>
            <a:r>
              <a:rPr lang="en-GB" sz="2800" dirty="0">
                <a:solidFill>
                  <a:schemeClr val="tx1"/>
                </a:solidFill>
                <a:latin typeface="Times New Roman" panose="02020603050405020304" pitchFamily="18" charset="0"/>
                <a:cs typeface="Times New Roman" panose="02020603050405020304" pitchFamily="18" charset="0"/>
              </a:rPr>
              <a:t> uses friendly graphical user interface</a:t>
            </a:r>
            <a:endParaRPr lang="en-IN" sz="2800" dirty="0">
              <a:solidFill>
                <a:schemeClr val="tx1"/>
              </a:solidFill>
              <a:latin typeface="Times New Roman" panose="02020603050405020304" pitchFamily="18" charset="0"/>
              <a:cs typeface="Times New Roman" panose="02020603050405020304" pitchFamily="18" charset="0"/>
            </a:endParaRPr>
          </a:p>
          <a:p>
            <a:pPr algn="just"/>
            <a:r>
              <a:rPr lang="en-GB" sz="2800" dirty="0">
                <a:solidFill>
                  <a:schemeClr val="tx1"/>
                </a:solidFill>
                <a:latin typeface="Times New Roman" panose="02020603050405020304" pitchFamily="18" charset="0"/>
                <a:cs typeface="Times New Roman" panose="02020603050405020304" pitchFamily="18" charset="0"/>
              </a:rPr>
              <a:t> offers a variety of tools for self-diagnosis</a:t>
            </a:r>
            <a:endParaRPr lang="en-IN" sz="2800" dirty="0">
              <a:solidFill>
                <a:schemeClr val="tx1"/>
              </a:solidFill>
              <a:latin typeface="Times New Roman" panose="02020603050405020304" pitchFamily="18" charset="0"/>
              <a:cs typeface="Times New Roman" panose="02020603050405020304" pitchFamily="18" charset="0"/>
            </a:endParaRPr>
          </a:p>
          <a:p>
            <a:pPr algn="just"/>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49353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59712"/>
            <a:ext cx="9144000" cy="1225052"/>
          </a:xfrm>
        </p:spPr>
        <p:txBody>
          <a:bodyPr/>
          <a:lstStyle/>
          <a:p>
            <a:pPr algn="ctr"/>
            <a:r>
              <a:rPr lang="en-IN" sz="4000" b="1" dirty="0">
                <a:solidFill>
                  <a:schemeClr val="tx1"/>
                </a:solidFill>
                <a:latin typeface="Times New Roman" panose="02020603050405020304" pitchFamily="18" charset="0"/>
                <a:cs typeface="Times New Roman" panose="02020603050405020304" pitchFamily="18" charset="0"/>
              </a:rPr>
              <a:t>THE APPLICATION</a:t>
            </a:r>
          </a:p>
        </p:txBody>
      </p:sp>
      <p:sp>
        <p:nvSpPr>
          <p:cNvPr id="3" name="Subtitle 2"/>
          <p:cNvSpPr>
            <a:spLocks noGrp="1"/>
          </p:cNvSpPr>
          <p:nvPr>
            <p:ph type="subTitle" idx="1"/>
          </p:nvPr>
        </p:nvSpPr>
        <p:spPr>
          <a:xfrm>
            <a:off x="1241946" y="2292823"/>
            <a:ext cx="10167582" cy="4203511"/>
          </a:xfrm>
        </p:spPr>
        <p:txBody>
          <a:bodyPr>
            <a:normAutofit/>
          </a:bodyPr>
          <a:lstStyle/>
          <a:p>
            <a:pPr marL="342900" indent="-342900" algn="just">
              <a:buFont typeface="Arial" panose="020B0604020202020204" pitchFamily="34" charset="0"/>
              <a:buChar char="•"/>
            </a:pPr>
            <a:r>
              <a:rPr lang="en-GB" sz="2800" dirty="0">
                <a:solidFill>
                  <a:schemeClr val="tx1"/>
                </a:solidFill>
                <a:latin typeface="Times New Roman" panose="02020603050405020304" pitchFamily="18" charset="0"/>
                <a:cs typeface="Times New Roman" panose="02020603050405020304" pitchFamily="18" charset="0"/>
              </a:rPr>
              <a:t>A toolkit merely to help you understand what exactly is going on with your body by giving you more knowledge about it</a:t>
            </a:r>
          </a:p>
          <a:p>
            <a:pPr marL="342900" indent="-342900" algn="just">
              <a:buFont typeface="Arial" panose="020B0604020202020204" pitchFamily="34" charset="0"/>
              <a:buChar char="•"/>
            </a:pPr>
            <a:r>
              <a:rPr lang="en-GB" sz="2800" dirty="0">
                <a:solidFill>
                  <a:schemeClr val="tx1"/>
                </a:solidFill>
                <a:latin typeface="Times New Roman" panose="02020603050405020304" pitchFamily="18" charset="0"/>
                <a:cs typeface="Times New Roman" panose="02020603050405020304" pitchFamily="18" charset="0"/>
              </a:rPr>
              <a:t>It offers the guidance of medical professionals with the ease of a web-app</a:t>
            </a:r>
          </a:p>
          <a:p>
            <a:pPr marL="342900" indent="-342900" algn="just">
              <a:buFont typeface="Arial" panose="020B0604020202020204" pitchFamily="34" charset="0"/>
              <a:buChar char="•"/>
            </a:pPr>
            <a:r>
              <a:rPr lang="en-GB" sz="2800" dirty="0">
                <a:solidFill>
                  <a:schemeClr val="tx1"/>
                </a:solidFill>
                <a:latin typeface="Times New Roman" panose="02020603050405020304" pitchFamily="18" charset="0"/>
                <a:cs typeface="Times New Roman" panose="02020603050405020304" pitchFamily="18" charset="0"/>
              </a:rPr>
              <a:t>When you use I’m The Doc, you analyse your symptoms and make possible diagnosis for some common diseases.</a:t>
            </a:r>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84762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1253" y="789226"/>
            <a:ext cx="9016621" cy="1162404"/>
          </a:xfrm>
        </p:spPr>
        <p:txBody>
          <a:bodyPr>
            <a:normAutofit/>
          </a:bodyPr>
          <a:lstStyle/>
          <a:p>
            <a:pPr algn="ctr"/>
            <a:r>
              <a:rPr lang="en-GB" sz="4000" b="1" dirty="0">
                <a:solidFill>
                  <a:schemeClr val="tx1"/>
                </a:solidFill>
                <a:latin typeface="Times New Roman" charset="0"/>
                <a:ea typeface="Times New Roman" charset="0"/>
                <a:cs typeface="Times New Roman" charset="0"/>
              </a:rPr>
              <a:t>FEATURES OF I’M THE DOC</a:t>
            </a:r>
            <a:r>
              <a:rPr lang="en-GB" sz="4000" b="1" dirty="0">
                <a:solidFill>
                  <a:schemeClr val="tx1"/>
                </a:solidFill>
                <a:effectLst/>
                <a:latin typeface="Times New Roman" charset="0"/>
                <a:ea typeface="Times New Roman" charset="0"/>
                <a:cs typeface="Times New Roman" charset="0"/>
              </a:rPr>
              <a:t> </a:t>
            </a:r>
            <a:endParaRPr lang="en-US" sz="4000" b="1" dirty="0">
              <a:solidFill>
                <a:schemeClr val="tx1"/>
              </a:solidFill>
              <a:latin typeface="Times New Roman" charset="0"/>
              <a:ea typeface="Times New Roman" charset="0"/>
              <a:cs typeface="Times New Roman" charset="0"/>
            </a:endParaRPr>
          </a:p>
        </p:txBody>
      </p:sp>
      <p:sp>
        <p:nvSpPr>
          <p:cNvPr id="3" name="Subtitle 2"/>
          <p:cNvSpPr>
            <a:spLocks noGrp="1"/>
          </p:cNvSpPr>
          <p:nvPr>
            <p:ph type="subTitle" idx="1"/>
          </p:nvPr>
        </p:nvSpPr>
        <p:spPr>
          <a:xfrm>
            <a:off x="1351128" y="2402006"/>
            <a:ext cx="9630770" cy="3903260"/>
          </a:xfrm>
        </p:spPr>
        <p:txBody>
          <a:bodyPr/>
          <a:lstStyle/>
          <a:p>
            <a:pPr marL="514350" indent="-514350" algn="just">
              <a:buFont typeface="+mj-lt"/>
              <a:buAutoNum type="arabicPeriod"/>
            </a:pPr>
            <a:endParaRPr lang="en-GB" sz="2800" dirty="0">
              <a:solidFill>
                <a:schemeClr val="tx1"/>
              </a:solidFill>
              <a:latin typeface="Times New Roman" charset="0"/>
              <a:ea typeface="Times New Roman" charset="0"/>
              <a:cs typeface="Times New Roman" charset="0"/>
            </a:endParaRPr>
          </a:p>
          <a:p>
            <a:pPr marL="514350" indent="-514350" algn="just">
              <a:buAutoNum type="arabicPeriod"/>
            </a:pPr>
            <a:r>
              <a:rPr lang="en-GB" sz="2800" dirty="0">
                <a:solidFill>
                  <a:schemeClr val="tx1"/>
                </a:solidFill>
                <a:latin typeface="Times New Roman" charset="0"/>
                <a:ea typeface="Times New Roman" charset="0"/>
                <a:cs typeface="Times New Roman" charset="0"/>
              </a:rPr>
              <a:t>Visual Pulse Monitoring</a:t>
            </a:r>
          </a:p>
          <a:p>
            <a:pPr marL="514350" indent="-514350" algn="just">
              <a:buAutoNum type="arabicPeriod"/>
            </a:pPr>
            <a:r>
              <a:rPr lang="en-GB" sz="2800" dirty="0">
                <a:solidFill>
                  <a:schemeClr val="tx1"/>
                </a:solidFill>
                <a:latin typeface="Times New Roman" charset="0"/>
                <a:ea typeface="Times New Roman" charset="0"/>
                <a:cs typeface="Times New Roman" charset="0"/>
              </a:rPr>
              <a:t>Detection of Jaundice from the colour of the eyes:</a:t>
            </a:r>
          </a:p>
          <a:p>
            <a:pPr marL="514350" lvl="0" indent="-514350" algn="just">
              <a:buFont typeface="+mj-lt"/>
              <a:buAutoNum type="arabicPeriod"/>
            </a:pPr>
            <a:r>
              <a:rPr lang="en-GB" sz="2800" dirty="0">
                <a:solidFill>
                  <a:schemeClr val="tx1"/>
                </a:solidFill>
                <a:latin typeface="Times New Roman" charset="0"/>
                <a:ea typeface="Times New Roman" charset="0"/>
                <a:cs typeface="Times New Roman" charset="0"/>
              </a:rPr>
              <a:t>Pure tone audiometry (PTA) Test</a:t>
            </a:r>
          </a:p>
          <a:p>
            <a:endParaRPr lang="en-US" dirty="0">
              <a:solidFill>
                <a:schemeClr val="tx1"/>
              </a:solidFill>
            </a:endParaRPr>
          </a:p>
        </p:txBody>
      </p:sp>
    </p:spTree>
    <p:extLst>
      <p:ext uri="{BB962C8B-B14F-4D97-AF65-F5344CB8AC3E}">
        <p14:creationId xmlns:p14="http://schemas.microsoft.com/office/powerpoint/2010/main" val="17666562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lgn="ctr"/>
            <a:r>
              <a:rPr lang="en-GB" sz="4000" b="1" dirty="0">
                <a:solidFill>
                  <a:schemeClr val="tx1"/>
                </a:solidFill>
                <a:latin typeface="Times New Roman" charset="0"/>
                <a:ea typeface="Times New Roman" charset="0"/>
                <a:cs typeface="Times New Roman" charset="0"/>
              </a:rPr>
              <a:t>1.</a:t>
            </a:r>
            <a:r>
              <a:rPr lang="en-GB" sz="4000" dirty="0">
                <a:solidFill>
                  <a:schemeClr val="tx1"/>
                </a:solidFill>
                <a:latin typeface="Times New Roman" charset="0"/>
                <a:ea typeface="Times New Roman" charset="0"/>
                <a:cs typeface="Times New Roman" charset="0"/>
              </a:rPr>
              <a:t> </a:t>
            </a:r>
            <a:r>
              <a:rPr lang="en-GB" sz="4000" b="1" dirty="0">
                <a:solidFill>
                  <a:schemeClr val="tx1"/>
                </a:solidFill>
                <a:latin typeface="Times New Roman" charset="0"/>
                <a:ea typeface="Times New Roman" charset="0"/>
                <a:cs typeface="Times New Roman" charset="0"/>
              </a:rPr>
              <a:t>Visual Pulse Monitoring</a:t>
            </a:r>
            <a:endParaRPr lang="en-US" sz="4000" b="1" dirty="0">
              <a:solidFill>
                <a:schemeClr val="tx1"/>
              </a:solidFill>
              <a:latin typeface="Times New Roman" charset="0"/>
              <a:ea typeface="Times New Roman" charset="0"/>
              <a:cs typeface="Times New Roman" charset="0"/>
            </a:endParaRPr>
          </a:p>
        </p:txBody>
      </p:sp>
      <p:sp>
        <p:nvSpPr>
          <p:cNvPr id="3" name="Content Placeholder 2"/>
          <p:cNvSpPr>
            <a:spLocks noGrp="1"/>
          </p:cNvSpPr>
          <p:nvPr>
            <p:ph sz="half" idx="1"/>
          </p:nvPr>
        </p:nvSpPr>
        <p:spPr>
          <a:xfrm>
            <a:off x="914400" y="1799868"/>
            <a:ext cx="6059606" cy="5358381"/>
          </a:xfrm>
        </p:spPr>
        <p:txBody>
          <a:bodyPr>
            <a:noAutofit/>
          </a:bodyPr>
          <a:lstStyle/>
          <a:p>
            <a:pPr marL="0" indent="0" algn="just">
              <a:buNone/>
            </a:pPr>
            <a:endParaRPr lang="en-GB" sz="2000" dirty="0">
              <a:solidFill>
                <a:schemeClr val="tx1"/>
              </a:solidFill>
              <a:latin typeface="Times New Roman" panose="02020603050405020304" pitchFamily="18" charset="0"/>
              <a:cs typeface="Times New Roman" panose="02020603050405020304" pitchFamily="18" charset="0"/>
            </a:endParaRPr>
          </a:p>
          <a:p>
            <a:pPr algn="just">
              <a:lnSpc>
                <a:spcPct val="100000"/>
              </a:lnSpc>
              <a:buFont typeface="Arial" charset="0"/>
              <a:buChar char="•"/>
            </a:pPr>
            <a:r>
              <a:rPr lang="en-GB" sz="2800" dirty="0">
                <a:solidFill>
                  <a:schemeClr val="tx1"/>
                </a:solidFill>
                <a:latin typeface="Times New Roman" panose="02020603050405020304" pitchFamily="18" charset="0"/>
                <a:cs typeface="Times New Roman" panose="02020603050405020304" pitchFamily="18" charset="0"/>
              </a:rPr>
              <a:t>Capture images of the finger while your finger is kept in front of the flash and the blood coursing in through the arteries can be seen. </a:t>
            </a:r>
          </a:p>
          <a:p>
            <a:pPr algn="just">
              <a:lnSpc>
                <a:spcPct val="100000"/>
              </a:lnSpc>
              <a:buFont typeface="Arial" charset="0"/>
              <a:buChar char="•"/>
            </a:pPr>
            <a:r>
              <a:rPr lang="en-GB" sz="2800" dirty="0">
                <a:solidFill>
                  <a:schemeClr val="tx1"/>
                </a:solidFill>
                <a:latin typeface="Times New Roman" panose="02020603050405020304" pitchFamily="18" charset="0"/>
                <a:cs typeface="Times New Roman" panose="02020603050405020304" pitchFamily="18" charset="0"/>
              </a:rPr>
              <a:t>Counting the transitions in the blood every time there is a slight blink or dip in the intensity of light gives a raw estimate of the heart rate.</a:t>
            </a:r>
            <a:endParaRPr lang="en-US" sz="2800" dirty="0">
              <a:solidFill>
                <a:schemeClr val="tx1"/>
              </a:solidFill>
              <a:latin typeface="Times New Roman" panose="02020603050405020304" pitchFamily="18" charset="0"/>
              <a:ea typeface="Times New Roman" charset="0"/>
              <a:cs typeface="Times New Roman" panose="02020603050405020304" pitchFamily="18" charset="0"/>
            </a:endParaRPr>
          </a:p>
        </p:txBody>
      </p:sp>
      <p:pic>
        <p:nvPicPr>
          <p:cNvPr id="7" name="Content Placeholder 6"/>
          <p:cNvPicPr>
            <a:picLocks noGrp="1" noChangeAspect="1"/>
          </p:cNvPicPr>
          <p:nvPr>
            <p:ph sz="half" idx="2"/>
          </p:nvPr>
        </p:nvPicPr>
        <p:blipFill>
          <a:blip r:embed="rId3" cstate="email">
            <a:extLst>
              <a:ext uri="{28A0092B-C50C-407E-A947-70E740481C1C}">
                <a14:useLocalDpi xmlns:a14="http://schemas.microsoft.com/office/drawing/2010/main"/>
              </a:ext>
            </a:extLst>
          </a:blip>
          <a:stretch>
            <a:fillRect/>
          </a:stretch>
        </p:blipFill>
        <p:spPr>
          <a:xfrm>
            <a:off x="7550203" y="2472838"/>
            <a:ext cx="3926427" cy="3297284"/>
          </a:xfrm>
          <a:prstGeom prst="rect">
            <a:avLst/>
          </a:prstGeom>
          <a:ln>
            <a:noFill/>
          </a:ln>
          <a:effectLst>
            <a:softEdge rad="112500"/>
          </a:effectLst>
        </p:spPr>
      </p:pic>
    </p:spTree>
    <p:extLst>
      <p:ext uri="{BB962C8B-B14F-4D97-AF65-F5344CB8AC3E}">
        <p14:creationId xmlns:p14="http://schemas.microsoft.com/office/powerpoint/2010/main" val="24381586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036" y="293427"/>
            <a:ext cx="10556093" cy="1030406"/>
          </a:xfrm>
        </p:spPr>
        <p:txBody>
          <a:bodyPr>
            <a:normAutofit/>
          </a:bodyPr>
          <a:lstStyle/>
          <a:p>
            <a:pPr algn="ctr"/>
            <a:r>
              <a:rPr lang="en-GB" sz="4000" b="1" dirty="0">
                <a:solidFill>
                  <a:schemeClr val="tx1"/>
                </a:solidFill>
                <a:latin typeface="Times New Roman" charset="0"/>
                <a:ea typeface="Times New Roman" charset="0"/>
                <a:cs typeface="Times New Roman" charset="0"/>
              </a:rPr>
              <a:t>2.</a:t>
            </a:r>
            <a:r>
              <a:rPr lang="en-GB" sz="4000" dirty="0">
                <a:solidFill>
                  <a:schemeClr val="tx1"/>
                </a:solidFill>
                <a:latin typeface="Times New Roman" charset="0"/>
                <a:ea typeface="Times New Roman" charset="0"/>
                <a:cs typeface="Times New Roman" charset="0"/>
              </a:rPr>
              <a:t> </a:t>
            </a:r>
            <a:r>
              <a:rPr lang="en-GB" sz="4000" b="1" dirty="0">
                <a:solidFill>
                  <a:schemeClr val="tx1"/>
                </a:solidFill>
                <a:latin typeface="Times New Roman" charset="0"/>
                <a:ea typeface="Times New Roman" charset="0"/>
                <a:cs typeface="Times New Roman" charset="0"/>
              </a:rPr>
              <a:t>Pure tone audiometry (PTA) Test</a:t>
            </a:r>
            <a:endParaRPr lang="en-IN" sz="4000" dirty="0">
              <a:solidFill>
                <a:schemeClr val="tx1"/>
              </a:solidFill>
            </a:endParaRPr>
          </a:p>
        </p:txBody>
      </p:sp>
      <p:pic>
        <p:nvPicPr>
          <p:cNvPr id="3078" name="Picture 6" descr="Image result for hearing ability"/>
          <p:cNvPicPr>
            <a:picLocks noGrp="1" noChangeAspect="1" noChangeArrowheads="1"/>
          </p:cNvPicPr>
          <p:nvPr>
            <p:ph idx="1"/>
          </p:nvPr>
        </p:nvPicPr>
        <p:blipFill>
          <a:blip r:embed="rId3">
            <a:extLst>
              <a:ext uri="{28A0092B-C50C-407E-A947-70E740481C1C}">
                <a14:useLocalDpi xmlns:a14="http://schemas.microsoft.com/office/drawing/2010/main"/>
              </a:ext>
            </a:extLst>
          </a:blip>
          <a:stretch>
            <a:fillRect/>
          </a:stretch>
        </p:blipFill>
        <p:spPr bwMode="auto">
          <a:xfrm>
            <a:off x="7510153" y="2156345"/>
            <a:ext cx="4267865" cy="40943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half" idx="2"/>
          </p:nvPr>
        </p:nvSpPr>
        <p:spPr>
          <a:xfrm>
            <a:off x="696036" y="1733266"/>
            <a:ext cx="6100549" cy="5124734"/>
          </a:xfrm>
        </p:spPr>
        <p:txBody>
          <a:bodyPr>
            <a:normAutofit/>
          </a:bodyPr>
          <a:lstStyle/>
          <a:p>
            <a:pPr marL="457200" indent="-457200" algn="just">
              <a:buFont typeface="Arial" panose="020B0604020202020204" pitchFamily="34" charset="0"/>
              <a:buChar char="•"/>
            </a:pPr>
            <a:r>
              <a:rPr lang="en-GB" sz="2800" dirty="0">
                <a:solidFill>
                  <a:schemeClr val="tx1"/>
                </a:solidFill>
                <a:latin typeface="Times New Roman" charset="0"/>
                <a:ea typeface="Times New Roman" charset="0"/>
                <a:cs typeface="Times New Roman" charset="0"/>
              </a:rPr>
              <a:t>Sounds of different frequencies are used and they are played on the speaker of the phone.</a:t>
            </a:r>
          </a:p>
          <a:p>
            <a:pPr marL="457200" indent="-457200" algn="just">
              <a:buFont typeface="Arial" panose="020B0604020202020204" pitchFamily="34" charset="0"/>
              <a:buChar char="•"/>
            </a:pPr>
            <a:r>
              <a:rPr lang="en-GB" sz="2800" dirty="0">
                <a:solidFill>
                  <a:schemeClr val="tx1"/>
                </a:solidFill>
                <a:latin typeface="Times New Roman" charset="0"/>
                <a:ea typeface="Times New Roman" charset="0"/>
                <a:cs typeface="Times New Roman" charset="0"/>
              </a:rPr>
              <a:t>In case the user can listen to the sound, he presses a yes and in case the user is not able to hear it, he says no. </a:t>
            </a:r>
          </a:p>
          <a:p>
            <a:pPr marL="457200" indent="-457200" algn="just">
              <a:buFont typeface="Arial" panose="020B0604020202020204" pitchFamily="34" charset="0"/>
              <a:buChar char="•"/>
            </a:pPr>
            <a:r>
              <a:rPr lang="en-GB" sz="2800" dirty="0">
                <a:solidFill>
                  <a:schemeClr val="tx1"/>
                </a:solidFill>
                <a:latin typeface="Times New Roman" charset="0"/>
                <a:ea typeface="Times New Roman" charset="0"/>
                <a:cs typeface="Times New Roman" charset="0"/>
              </a:rPr>
              <a:t>Results are plotted onto graphs and if for a particular threshold</a:t>
            </a:r>
            <a:endParaRPr lang="en-IN" dirty="0">
              <a:solidFill>
                <a:schemeClr val="tx1"/>
              </a:solidFill>
            </a:endParaRPr>
          </a:p>
        </p:txBody>
      </p:sp>
    </p:spTree>
    <p:extLst>
      <p:ext uri="{BB962C8B-B14F-4D97-AF65-F5344CB8AC3E}">
        <p14:creationId xmlns:p14="http://schemas.microsoft.com/office/powerpoint/2010/main" val="31520479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0405" y="2911992"/>
            <a:ext cx="9044422" cy="1320800"/>
          </a:xfrm>
        </p:spPr>
        <p:txBody>
          <a:bodyPr>
            <a:noAutofit/>
          </a:bodyPr>
          <a:lstStyle/>
          <a:p>
            <a:r>
              <a:rPr lang="en-IN" sz="5400" b="1" dirty="0">
                <a:solidFill>
                  <a:schemeClr val="tx1"/>
                </a:solidFill>
                <a:latin typeface="Times New Roman" panose="02020603050405020304" pitchFamily="18" charset="0"/>
                <a:cs typeface="Times New Roman" panose="02020603050405020304" pitchFamily="18" charset="0"/>
              </a:rPr>
              <a:t>DEMO OF ABOVE 2 </a:t>
            </a:r>
            <a:r>
              <a:rPr lang="en-IN" sz="5400" b="1" dirty="0" smtClean="0">
                <a:solidFill>
                  <a:schemeClr val="tx1"/>
                </a:solidFill>
                <a:latin typeface="Times New Roman" panose="02020603050405020304" pitchFamily="18" charset="0"/>
                <a:cs typeface="Times New Roman" panose="02020603050405020304" pitchFamily="18" charset="0"/>
              </a:rPr>
              <a:t>TOOLS</a:t>
            </a:r>
            <a:endParaRPr lang="en-IN" sz="5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9231268"/>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1243</TotalTime>
  <Words>613</Words>
  <Application>Microsoft Macintosh PowerPoint</Application>
  <PresentationFormat>Widescreen</PresentationFormat>
  <Paragraphs>64</Paragraphs>
  <Slides>15</Slides>
  <Notes>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Times New Roman</vt:lpstr>
      <vt:lpstr>Trebuchet MS</vt:lpstr>
      <vt:lpstr>Wingdings 3</vt:lpstr>
      <vt:lpstr>Facet</vt:lpstr>
      <vt:lpstr>PowerPoint Presentation</vt:lpstr>
      <vt:lpstr>PROBLEM</vt:lpstr>
      <vt:lpstr>THE IDEA!!!</vt:lpstr>
      <vt:lpstr>OBJECTIVE</vt:lpstr>
      <vt:lpstr>THE APPLICATION</vt:lpstr>
      <vt:lpstr>FEATURES OF I’M THE DOC </vt:lpstr>
      <vt:lpstr>1. Visual Pulse Monitoring</vt:lpstr>
      <vt:lpstr>2. Pure tone audiometry (PTA) Test</vt:lpstr>
      <vt:lpstr>DEMO OF ABOVE 2 TOOLS</vt:lpstr>
      <vt:lpstr>PowerPoint Presentation</vt:lpstr>
      <vt:lpstr>3. Detection of Jaundice</vt:lpstr>
      <vt:lpstr>JAUNDICE DETECTION TECHNIQUE</vt:lpstr>
      <vt:lpstr>PowerPoint Presentation</vt:lpstr>
      <vt:lpstr>CONCLUSION</vt:lpstr>
      <vt:lpstr>THANKYOU!!!!!!</vt:lpstr>
    </vt:vector>
  </TitlesOfParts>
  <Company/>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I’MTHEDOC: A Self-Diagnosis Toolkit</dc:title>
  <dc:creator>shivamarr96@gmail.com</dc:creator>
  <cp:lastModifiedBy>shivamarr96@gmail.com</cp:lastModifiedBy>
  <cp:revision>74</cp:revision>
  <dcterms:created xsi:type="dcterms:W3CDTF">2018-01-28T20:16:05Z</dcterms:created>
  <dcterms:modified xsi:type="dcterms:W3CDTF">2018-09-19T09:21:33Z</dcterms:modified>
</cp:coreProperties>
</file>

<file path=docProps/thumbnail.jpeg>
</file>